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61" r:id="rId4"/>
    <p:sldId id="270" r:id="rId5"/>
    <p:sldId id="271" r:id="rId6"/>
    <p:sldId id="272" r:id="rId7"/>
    <p:sldId id="263" r:id="rId8"/>
    <p:sldId id="264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80060"/>
  </p:normalViewPr>
  <p:slideViewPr>
    <p:cSldViewPr snapToGrid="0" snapToObjects="1">
      <p:cViewPr varScale="1">
        <p:scale>
          <a:sx n="92" d="100"/>
          <a:sy n="92" d="100"/>
        </p:scale>
        <p:origin x="10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tiff>
</file>

<file path=ppt/media/image20.tiff>
</file>

<file path=ppt/media/image21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B1EB21-AE63-B749-A7B9-AAB0D3229CB3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D207AB-5ED7-6246-95E0-F8F6A4869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10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207AB-5ED7-6246-95E0-F8F6A48692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42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207AB-5ED7-6246-95E0-F8F6A48692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27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207AB-5ED7-6246-95E0-F8F6A48692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914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207AB-5ED7-6246-95E0-F8F6A486924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84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207AB-5ED7-6246-95E0-F8F6A486924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39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09C3-163C-C645-B492-6F1784BD4384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73B98-5E50-8348-B577-605DC6B44554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3B859-1AFD-5149-BFF7-4BAB6CB02A9F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515E6-B359-5D42-A297-BE12C9156B7C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EA5E-7E31-6543-BEAA-FCAE0BF6EF35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508ED-3A54-7E40-8651-75E135B5973C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74B0F-D0B1-9147-B1E7-C43942C453B4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2E49A-66AF-7343-A561-894B58C8BBD3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58A4-11C3-2943-B6FC-E3A7A44B39E8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A7F4F-BC49-9A41-A919-076FDAAF6636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89FA8A4-6849-1C44-A921-230AE37B9E11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06546-5A0F-D24A-9468-3BA385F53694}" type="datetime1">
              <a:rPr lang="en-US" smtClean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54853" y="6242564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Relationship Id="rId3" Type="http://schemas.openxmlformats.org/officeDocument/2006/relationships/image" Target="../media/image2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6" Type="http://schemas.openxmlformats.org/officeDocument/2006/relationships/image" Target="../media/image15.tiff"/><Relationship Id="rId7" Type="http://schemas.openxmlformats.org/officeDocument/2006/relationships/image" Target="../media/image16.tiff"/><Relationship Id="rId8" Type="http://schemas.openxmlformats.org/officeDocument/2006/relationships/image" Target="../media/image17.tiff"/><Relationship Id="rId9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/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700" dirty="0" smtClean="0">
                <a:solidFill>
                  <a:srgbClr val="C00000"/>
                </a:solidFill>
              </a:rPr>
              <a:t>Detecting “clickbait” headlines</a:t>
            </a:r>
            <a:endParaRPr lang="en-US" sz="5700" dirty="0">
              <a:solidFill>
                <a:srgbClr val="C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Vince </a:t>
            </a:r>
            <a:r>
              <a:rPr lang="en-US" sz="2400" dirty="0" err="1" smtClean="0"/>
              <a:t>velocci</a:t>
            </a:r>
            <a:endParaRPr lang="en-US" sz="2400" dirty="0" smtClean="0"/>
          </a:p>
          <a:p>
            <a:r>
              <a:rPr lang="en-US" dirty="0" smtClean="0"/>
              <a:t>December 13, 2016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5012" y="4821381"/>
            <a:ext cx="836988" cy="129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749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</a:rPr>
              <a:t>Thank </a:t>
            </a:r>
            <a:r>
              <a:rPr lang="en-US" sz="3600" b="1" dirty="0" smtClean="0">
                <a:solidFill>
                  <a:srgbClr val="C00000"/>
                </a:solidFill>
              </a:rPr>
              <a:t>you!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3200" dirty="0" smtClean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 algn="ctr">
              <a:buNone/>
            </a:pPr>
            <a:r>
              <a:rPr lang="en-US" sz="40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Vince Velocci</a:t>
            </a:r>
            <a:endParaRPr lang="en-US" sz="4000" b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>
              <a:buNone/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       </a:t>
            </a: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velocci@utexas.edu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        </a:t>
            </a: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github.com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/unif2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        </a:t>
            </a: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www.linkedin.com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/in/</a:t>
            </a: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vince-velocci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336" y="4203122"/>
            <a:ext cx="431800" cy="419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336" y="4669633"/>
            <a:ext cx="622474" cy="628402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43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/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MOTIVATION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4290" y="1957926"/>
            <a:ext cx="8775700" cy="15621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39433" y="3520026"/>
            <a:ext cx="96301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u="sng" dirty="0">
                <a:solidFill>
                  <a:srgbClr val="00B050"/>
                </a:solidFill>
                <a:latin typeface="Apple Braille" charset="0"/>
                <a:ea typeface="Apple Braille" charset="0"/>
                <a:cs typeface="Apple Braille" charset="0"/>
              </a:rPr>
              <a:t>Clickbait</a:t>
            </a:r>
            <a:r>
              <a:rPr lang="en-US" sz="2400" dirty="0">
                <a:latin typeface="Apple Braille" charset="0"/>
                <a:ea typeface="Apple Braille" charset="0"/>
                <a:cs typeface="Apple Braille" charset="0"/>
              </a:rPr>
              <a:t>: A headline for an article that entices you to click, but which contains </a:t>
            </a:r>
            <a:r>
              <a:rPr lang="en-US" sz="2400" dirty="0" smtClean="0">
                <a:latin typeface="Apple Braille" charset="0"/>
                <a:ea typeface="Apple Braille" charset="0"/>
                <a:cs typeface="Apple Braille" charset="0"/>
              </a:rPr>
              <a:t>less </a:t>
            </a:r>
            <a:r>
              <a:rPr lang="en-US" sz="2400" dirty="0">
                <a:latin typeface="Apple Braille" charset="0"/>
                <a:ea typeface="Apple Braille" charset="0"/>
                <a:cs typeface="Apple Braille" charset="0"/>
              </a:rPr>
              <a:t>news value.  Used to generate ad revenue</a:t>
            </a:r>
            <a:r>
              <a:rPr lang="en-US" sz="2400" dirty="0" smtClean="0">
                <a:latin typeface="Apple Braille" charset="0"/>
                <a:ea typeface="Apple Braille" charset="0"/>
                <a:cs typeface="Apple Braille" charset="0"/>
              </a:rPr>
              <a:t>.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>
              <a:latin typeface="Apple Braille" charset="0"/>
              <a:ea typeface="Apple Braille" charset="0"/>
              <a:cs typeface="Apple Braille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400" dirty="0">
                <a:latin typeface="Apple Braille" charset="0"/>
                <a:ea typeface="Apple Braille" charset="0"/>
                <a:cs typeface="Apple Braille" charset="0"/>
              </a:rPr>
              <a:t>Such articles can be entertaining to </a:t>
            </a:r>
            <a:r>
              <a:rPr lang="en-US" sz="2400" dirty="0" smtClean="0">
                <a:latin typeface="Apple Braille" charset="0"/>
                <a:ea typeface="Apple Braille" charset="0"/>
                <a:cs typeface="Apple Braille" charset="0"/>
              </a:rPr>
              <a:t>read, but </a:t>
            </a:r>
            <a:r>
              <a:rPr lang="en-US" sz="2400" dirty="0">
                <a:latin typeface="Apple Braille" charset="0"/>
                <a:ea typeface="Apple Braille" charset="0"/>
                <a:cs typeface="Apple Braille" charset="0"/>
              </a:rPr>
              <a:t>what if you’re busy and want to filter them out </a:t>
            </a:r>
            <a:r>
              <a:rPr lang="en-US" sz="2400" dirty="0" smtClean="0">
                <a:latin typeface="Apple Braille" charset="0"/>
                <a:ea typeface="Apple Braille" charset="0"/>
                <a:cs typeface="Apple Braille" charset="0"/>
              </a:rPr>
              <a:t>temporarily?  </a:t>
            </a:r>
            <a:endParaRPr lang="en-US" sz="2400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036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BB9B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/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MOTIVATION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4290" y="1957926"/>
            <a:ext cx="8775700" cy="15621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39433" y="3520026"/>
            <a:ext cx="963013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2400" dirty="0" smtClean="0">
              <a:latin typeface="Apple Braille" charset="0"/>
              <a:ea typeface="Apple Braille" charset="0"/>
              <a:cs typeface="Apple Braille" charset="0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2400" dirty="0">
              <a:latin typeface="Apple Braille" charset="0"/>
              <a:ea typeface="Apple Braille" charset="0"/>
              <a:cs typeface="Apple Braille" charset="0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dirty="0" smtClean="0">
                <a:latin typeface="Apple Braille" charset="0"/>
                <a:ea typeface="Apple Braille" charset="0"/>
                <a:cs typeface="Apple Braille" charset="0"/>
              </a:rPr>
              <a:t>This would be a great task for Natural Language Processing!</a:t>
            </a:r>
            <a:endParaRPr lang="en-US" sz="2800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6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Odd/even article list length </a:t>
            </a:r>
            <a:r>
              <a:rPr lang="en-US" cap="none" dirty="0" smtClean="0">
                <a:solidFill>
                  <a:srgbClr val="0070C0"/>
                </a:solidFill>
              </a:rPr>
              <a:t>vs</a:t>
            </a:r>
            <a:r>
              <a:rPr lang="en-US" dirty="0" smtClean="0">
                <a:solidFill>
                  <a:srgbClr val="0070C0"/>
                </a:solidFill>
              </a:rPr>
              <a:t> frequency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466" y="1252832"/>
            <a:ext cx="9969500" cy="4876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624945" y="1853754"/>
            <a:ext cx="498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869382" y="1454727"/>
            <a:ext cx="29510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Odds more prevalent than evens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Odd number at start of headline chosen as model feature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80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Data &amp; model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1451579" y="2011680"/>
            <a:ext cx="4214929" cy="399288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6788727" y="2011680"/>
            <a:ext cx="4223086" cy="399288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5957454" y="3260707"/>
            <a:ext cx="540327" cy="1240713"/>
          </a:xfrm>
          <a:prstGeom prst="chevron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02924" y="2186111"/>
            <a:ext cx="257824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>
                <a:solidFill>
                  <a:srgbClr val="0070C0"/>
                </a:solidFill>
              </a:rPr>
              <a:t>DATA</a:t>
            </a:r>
          </a:p>
          <a:p>
            <a:pPr algn="ctr"/>
            <a:r>
              <a:rPr lang="en-US" dirty="0" smtClean="0"/>
              <a:t>Scrape/API headlines from: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algn="ctr"/>
            <a:r>
              <a:rPr lang="en-US" dirty="0" smtClean="0"/>
              <a:t>31000 headlines chosen    from each class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1398" y="3583889"/>
            <a:ext cx="2541300" cy="39204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9303" y="3961384"/>
            <a:ext cx="2490531" cy="36047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1946" y="4286906"/>
            <a:ext cx="2490532" cy="21690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6070" y="4496287"/>
            <a:ext cx="568111" cy="53023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733330" y="2081973"/>
            <a:ext cx="25413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>
                <a:solidFill>
                  <a:srgbClr val="0070C0"/>
                </a:solidFill>
              </a:rPr>
              <a:t>MODEL</a:t>
            </a:r>
          </a:p>
          <a:p>
            <a:r>
              <a:rPr lang="en-US" dirty="0" smtClean="0"/>
              <a:t>TF-IDF </a:t>
            </a:r>
            <a:r>
              <a:rPr lang="en-US" dirty="0" err="1" smtClean="0"/>
              <a:t>Vectorizer</a:t>
            </a:r>
            <a:r>
              <a:rPr lang="en-US" dirty="0" smtClean="0"/>
              <a:t> with numbers 1-1000 among default stop words.  “You”, “Your”, “What”, “Which” were NOT.</a:t>
            </a:r>
          </a:p>
          <a:p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Logistic Regression:</a:t>
            </a:r>
          </a:p>
          <a:p>
            <a:pPr algn="ctr"/>
            <a:r>
              <a:rPr lang="en-US" dirty="0" smtClean="0"/>
              <a:t>95% Accuracy</a:t>
            </a:r>
            <a:endParaRPr lang="en-US" dirty="0"/>
          </a:p>
          <a:p>
            <a:pPr algn="ctr"/>
            <a:r>
              <a:rPr lang="en-US" dirty="0" smtClean="0"/>
              <a:t>93% Recall</a:t>
            </a:r>
          </a:p>
          <a:p>
            <a:pPr algn="ctr"/>
            <a:r>
              <a:rPr lang="en-US" dirty="0" smtClean="0"/>
              <a:t>96% Precision</a:t>
            </a:r>
            <a:endParaRPr lang="en-US" dirty="0"/>
          </a:p>
          <a:p>
            <a:pPr algn="ctr"/>
            <a:r>
              <a:rPr lang="en-US" dirty="0" smtClean="0"/>
              <a:t>0.986 AUC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Evaluated on Test Set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Balanced Classes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1" name="Down Arrow 20"/>
          <p:cNvSpPr/>
          <p:nvPr/>
        </p:nvSpPr>
        <p:spPr>
          <a:xfrm>
            <a:off x="8508138" y="3823364"/>
            <a:ext cx="692727" cy="188191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40650" y="4503815"/>
            <a:ext cx="675380" cy="7077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1451" y="3080552"/>
            <a:ext cx="2483621" cy="49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0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Top Predictive model features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451579" y="2011680"/>
            <a:ext cx="4214929" cy="399288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839923" y="2011680"/>
            <a:ext cx="4214929" cy="399288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551709" y="2355273"/>
            <a:ext cx="394854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B050"/>
                </a:solidFill>
              </a:rPr>
              <a:t>POSITIVE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You</a:t>
            </a:r>
          </a:p>
          <a:p>
            <a:pPr algn="ctr"/>
            <a:r>
              <a:rPr lang="en-US" dirty="0" smtClean="0"/>
              <a:t>Your</a:t>
            </a:r>
          </a:p>
          <a:p>
            <a:pPr algn="ctr"/>
            <a:r>
              <a:rPr lang="en-US" dirty="0" smtClean="0"/>
              <a:t>People</a:t>
            </a:r>
          </a:p>
          <a:p>
            <a:pPr algn="ctr"/>
            <a:r>
              <a:rPr lang="en-US" dirty="0" smtClean="0"/>
              <a:t>Which</a:t>
            </a:r>
          </a:p>
          <a:p>
            <a:pPr algn="ctr"/>
            <a:r>
              <a:rPr lang="en-US" dirty="0" smtClean="0"/>
              <a:t>Dog</a:t>
            </a:r>
          </a:p>
          <a:p>
            <a:pPr algn="ctr"/>
            <a:r>
              <a:rPr lang="en-US" dirty="0" smtClean="0"/>
              <a:t>Adorable</a:t>
            </a:r>
          </a:p>
          <a:p>
            <a:pPr algn="ctr"/>
            <a:r>
              <a:rPr lang="en-US" dirty="0" smtClean="0"/>
              <a:t>Hilarious</a:t>
            </a:r>
          </a:p>
          <a:p>
            <a:pPr algn="ctr"/>
            <a:r>
              <a:rPr lang="en-US" dirty="0" smtClean="0"/>
              <a:t>Everyone</a:t>
            </a:r>
          </a:p>
          <a:p>
            <a:pPr algn="ctr"/>
            <a:r>
              <a:rPr lang="en-US" dirty="0" smtClean="0"/>
              <a:t>Beautiful</a:t>
            </a:r>
          </a:p>
          <a:p>
            <a:pPr algn="ctr"/>
            <a:r>
              <a:rPr lang="en-US" dirty="0" smtClean="0"/>
              <a:t>Amazing</a:t>
            </a:r>
          </a:p>
          <a:p>
            <a:pPr algn="ctr"/>
            <a:r>
              <a:rPr lang="en-US" dirty="0" smtClean="0"/>
              <a:t>Something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973114" y="2355273"/>
            <a:ext cx="39485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NEGATIVE</a:t>
            </a:r>
          </a:p>
          <a:p>
            <a:pPr algn="ctr"/>
            <a:endParaRPr lang="en-US" b="1" dirty="0" smtClean="0">
              <a:solidFill>
                <a:srgbClr val="C00000"/>
              </a:solidFill>
            </a:endParaRPr>
          </a:p>
          <a:p>
            <a:pPr algn="ctr"/>
            <a:r>
              <a:rPr lang="en-US" dirty="0" smtClean="0"/>
              <a:t>Review</a:t>
            </a:r>
          </a:p>
          <a:p>
            <a:pPr algn="ctr"/>
            <a:r>
              <a:rPr lang="en-US" dirty="0" smtClean="0"/>
              <a:t>China</a:t>
            </a:r>
          </a:p>
          <a:p>
            <a:pPr algn="ctr"/>
            <a:r>
              <a:rPr lang="en-US" dirty="0" smtClean="0"/>
              <a:t>Says</a:t>
            </a:r>
          </a:p>
          <a:p>
            <a:pPr algn="ctr"/>
            <a:r>
              <a:rPr lang="en-US" dirty="0" smtClean="0"/>
              <a:t>Oil</a:t>
            </a:r>
          </a:p>
          <a:p>
            <a:pPr algn="ctr"/>
            <a:r>
              <a:rPr lang="en-US" dirty="0" smtClean="0"/>
              <a:t>Market</a:t>
            </a:r>
          </a:p>
          <a:p>
            <a:pPr algn="ctr"/>
            <a:r>
              <a:rPr lang="en-US" dirty="0" smtClean="0"/>
              <a:t>CEO</a:t>
            </a:r>
          </a:p>
          <a:p>
            <a:pPr algn="ctr"/>
            <a:r>
              <a:rPr lang="en-US" dirty="0" smtClean="0"/>
              <a:t>Profit</a:t>
            </a:r>
          </a:p>
          <a:p>
            <a:pPr algn="ctr"/>
            <a:r>
              <a:rPr lang="en-US" dirty="0" smtClean="0"/>
              <a:t>Deal</a:t>
            </a:r>
          </a:p>
          <a:p>
            <a:pPr algn="ctr"/>
            <a:r>
              <a:rPr lang="en-US" dirty="0" smtClean="0"/>
              <a:t>Bank</a:t>
            </a:r>
          </a:p>
          <a:p>
            <a:pPr algn="ctr"/>
            <a:r>
              <a:rPr lang="en-US" dirty="0" smtClean="0"/>
              <a:t>Case</a:t>
            </a:r>
          </a:p>
          <a:p>
            <a:pPr algn="ctr"/>
            <a:r>
              <a:rPr lang="en-US" dirty="0" smtClean="0"/>
              <a:t>California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34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TOOLS USED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057040"/>
            <a:ext cx="2887085" cy="8408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7062" y="2057040"/>
            <a:ext cx="2734310" cy="17287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9770" y="2057040"/>
            <a:ext cx="2836646" cy="18262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5256" y="3101167"/>
            <a:ext cx="2779730" cy="15203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0117" y="3989071"/>
            <a:ext cx="2108200" cy="76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3952" y="3883300"/>
            <a:ext cx="1924709" cy="21665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07717" y="4954357"/>
            <a:ext cx="2413000" cy="8763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12421" y="4751071"/>
            <a:ext cx="2565400" cy="1168400"/>
          </a:xfrm>
          <a:prstGeom prst="rect">
            <a:avLst/>
          </a:prstGeom>
        </p:spPr>
      </p:pic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5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Web app demo @</a:t>
            </a:r>
            <a:r>
              <a:rPr lang="en-US" dirty="0" smtClean="0"/>
              <a:t> </a:t>
            </a:r>
            <a:r>
              <a:rPr lang="en-US" sz="2000" b="1" cap="none" dirty="0" err="1" smtClean="0"/>
              <a:t>velocci</a:t>
            </a:r>
            <a:r>
              <a:rPr lang="en-US" sz="2000" b="1" cap="none" dirty="0" smtClean="0"/>
              <a:t> . </a:t>
            </a:r>
            <a:r>
              <a:rPr lang="en-US" sz="2000" b="1" cap="none" dirty="0" err="1" smtClean="0"/>
              <a:t>pythonanywhere</a:t>
            </a:r>
            <a:r>
              <a:rPr lang="en-US" sz="2000" b="1" cap="none" dirty="0" smtClean="0"/>
              <a:t> . com</a:t>
            </a:r>
            <a:endParaRPr lang="en-US" sz="2000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pic>
        <p:nvPicPr>
          <p:cNvPr id="10" name="My Movie_trimme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51579" y="1329136"/>
            <a:ext cx="9603274" cy="4771336"/>
          </a:xfrm>
        </p:spPr>
      </p:pic>
    </p:spTree>
    <p:extLst>
      <p:ext uri="{BB962C8B-B14F-4D97-AF65-F5344CB8AC3E}">
        <p14:creationId xmlns:p14="http://schemas.microsoft.com/office/powerpoint/2010/main" val="42315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Conclusions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smtClean="0"/>
              <a:t>Logistic </a:t>
            </a:r>
            <a:r>
              <a:rPr lang="en-US" dirty="0" smtClean="0"/>
              <a:t>Regression does a pretty good job at classifying clickbait headlines</a:t>
            </a:r>
          </a:p>
          <a:p>
            <a:r>
              <a:rPr lang="en-US" dirty="0" smtClean="0">
                <a:sym typeface="Wingdings"/>
              </a:rPr>
              <a:t>‘You’ in a headline seems to be a good indicator that it’s clickbait</a:t>
            </a:r>
            <a:endParaRPr lang="en-US" dirty="0" smtClean="0">
              <a:sym typeface="Wingdings"/>
            </a:endParaRPr>
          </a:p>
          <a:p>
            <a:r>
              <a:rPr lang="en-US" dirty="0" smtClean="0"/>
              <a:t>Satire, apparently, is NOT clickbait, according to the model (Success?)</a:t>
            </a:r>
          </a:p>
          <a:p>
            <a:r>
              <a:rPr lang="en-US" dirty="0" smtClean="0"/>
              <a:t>Test </a:t>
            </a:r>
            <a:r>
              <a:rPr lang="en-US" dirty="0" smtClean="0"/>
              <a:t>headlines at </a:t>
            </a:r>
            <a:r>
              <a:rPr lang="en-US" dirty="0" err="1" smtClean="0"/>
              <a:t>velocci.pythonanywhere.com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20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BB9B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BB9B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BB9B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BB9B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6304</TotalTime>
  <Words>264</Words>
  <Application>Microsoft Macintosh PowerPoint</Application>
  <PresentationFormat>Widescreen</PresentationFormat>
  <Paragraphs>93</Paragraphs>
  <Slides>10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Apple Braille</vt:lpstr>
      <vt:lpstr>Calibri</vt:lpstr>
      <vt:lpstr>Gill Sans MT</vt:lpstr>
      <vt:lpstr>Times New Roman</vt:lpstr>
      <vt:lpstr>Wingdings</vt:lpstr>
      <vt:lpstr>Arial</vt:lpstr>
      <vt:lpstr>Gallery</vt:lpstr>
      <vt:lpstr>Detecting “clickbait” headlines</vt:lpstr>
      <vt:lpstr>MOTIVATION</vt:lpstr>
      <vt:lpstr>MOTIVATION</vt:lpstr>
      <vt:lpstr>Odd/even article list length vs frequency</vt:lpstr>
      <vt:lpstr>Data &amp; model</vt:lpstr>
      <vt:lpstr>Top Predictive model features</vt:lpstr>
      <vt:lpstr>TOOLS USED</vt:lpstr>
      <vt:lpstr>Web app demo @ velocci . pythonanywhere . com</vt:lpstr>
      <vt:lpstr>Conclusions</vt:lpstr>
      <vt:lpstr>Thank you!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clickbait headlines</dc:title>
  <dc:creator>Vince Velocci</dc:creator>
  <cp:lastModifiedBy>Vince Velocci</cp:lastModifiedBy>
  <cp:revision>89</cp:revision>
  <dcterms:created xsi:type="dcterms:W3CDTF">2016-12-08T15:19:23Z</dcterms:created>
  <dcterms:modified xsi:type="dcterms:W3CDTF">2016-12-13T04:48:25Z</dcterms:modified>
</cp:coreProperties>
</file>